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309" r:id="rId8"/>
    <p:sldId id="298" r:id="rId9"/>
    <p:sldId id="301" r:id="rId10"/>
    <p:sldId id="299" r:id="rId11"/>
    <p:sldId id="300" r:id="rId12"/>
    <p:sldId id="302" r:id="rId13"/>
    <p:sldId id="303" r:id="rId14"/>
    <p:sldId id="304" r:id="rId15"/>
    <p:sldId id="305" r:id="rId16"/>
    <p:sldId id="306" r:id="rId17"/>
    <p:sldId id="307" r:id="rId18"/>
    <p:sldId id="30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31FD96-4CAF-4C7E-B92B-B89501573B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8069AF-B254-434D-9B9F-BAB3E46C66CF}">
      <dgm:prSet/>
      <dgm:spPr>
        <a:solidFill>
          <a:schemeClr val="accent6"/>
        </a:solidFill>
      </dgm:spPr>
      <dgm:t>
        <a:bodyPr/>
        <a:lstStyle/>
        <a:p>
          <a:r>
            <a:rPr lang="en-IN"/>
            <a:t>By:</a:t>
          </a:r>
          <a:endParaRPr lang="en-US"/>
        </a:p>
      </dgm:t>
    </dgm:pt>
    <dgm:pt modelId="{F53ADB76-5379-46E0-A5C0-2DD69A002B39}" type="parTrans" cxnId="{848ED23B-7B5B-4A32-82B4-A4F90E3497AB}">
      <dgm:prSet/>
      <dgm:spPr/>
      <dgm:t>
        <a:bodyPr/>
        <a:lstStyle/>
        <a:p>
          <a:endParaRPr lang="en-US"/>
        </a:p>
      </dgm:t>
    </dgm:pt>
    <dgm:pt modelId="{A2D075B2-99F8-43FF-9037-96E5F21CB28E}" type="sibTrans" cxnId="{848ED23B-7B5B-4A32-82B4-A4F90E3497AB}">
      <dgm:prSet/>
      <dgm:spPr/>
      <dgm:t>
        <a:bodyPr/>
        <a:lstStyle/>
        <a:p>
          <a:endParaRPr lang="en-US"/>
        </a:p>
      </dgm:t>
    </dgm:pt>
    <dgm:pt modelId="{7BDCD477-A815-41EE-A324-29DEFF5E087D}">
      <dgm:prSet/>
      <dgm:spPr>
        <a:solidFill>
          <a:schemeClr val="accent5"/>
        </a:solidFill>
      </dgm:spPr>
      <dgm:t>
        <a:bodyPr/>
        <a:lstStyle/>
        <a:p>
          <a:r>
            <a:rPr lang="en-IN" dirty="0"/>
            <a:t>Aravilli Atchuta Ram  PES2UG21CS086</a:t>
          </a:r>
          <a:endParaRPr lang="en-US" dirty="0"/>
        </a:p>
      </dgm:t>
    </dgm:pt>
    <dgm:pt modelId="{7BE9B8C5-C397-4166-9CFE-E97AD185D687}" type="parTrans" cxnId="{B6FACE8B-E060-4DEB-A13E-093D5DAC448A}">
      <dgm:prSet/>
      <dgm:spPr/>
      <dgm:t>
        <a:bodyPr/>
        <a:lstStyle/>
        <a:p>
          <a:endParaRPr lang="en-US"/>
        </a:p>
      </dgm:t>
    </dgm:pt>
    <dgm:pt modelId="{7AF59F12-8B4A-48E2-A930-B91AF497EFF9}" type="sibTrans" cxnId="{B6FACE8B-E060-4DEB-A13E-093D5DAC448A}">
      <dgm:prSet/>
      <dgm:spPr/>
      <dgm:t>
        <a:bodyPr/>
        <a:lstStyle/>
        <a:p>
          <a:endParaRPr lang="en-US"/>
        </a:p>
      </dgm:t>
    </dgm:pt>
    <dgm:pt modelId="{E62AAD72-FBAD-426B-A674-871B528A47C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IN"/>
            <a:t>Kolisetty Venkata Aditya PES2UG21CS232  </a:t>
          </a:r>
          <a:endParaRPr lang="en-US"/>
        </a:p>
      </dgm:t>
    </dgm:pt>
    <dgm:pt modelId="{7CFE0491-4FA3-4486-82AE-CA280165A6C4}" type="parTrans" cxnId="{A30F0DA8-E79D-4657-A79E-417D809785F1}">
      <dgm:prSet/>
      <dgm:spPr/>
      <dgm:t>
        <a:bodyPr/>
        <a:lstStyle/>
        <a:p>
          <a:endParaRPr lang="en-US"/>
        </a:p>
      </dgm:t>
    </dgm:pt>
    <dgm:pt modelId="{FACEB33E-52A3-45DB-B449-19A586E8AE8D}" type="sibTrans" cxnId="{A30F0DA8-E79D-4657-A79E-417D809785F1}">
      <dgm:prSet/>
      <dgm:spPr/>
      <dgm:t>
        <a:bodyPr/>
        <a:lstStyle/>
        <a:p>
          <a:endParaRPr lang="en-US"/>
        </a:p>
      </dgm:t>
    </dgm:pt>
    <dgm:pt modelId="{8C19623A-F068-40AB-8C62-FF9470D325A7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IN" dirty="0"/>
            <a:t>Mayank Kashyap  PES2UG21CS285</a:t>
          </a:r>
          <a:endParaRPr lang="en-US" dirty="0"/>
        </a:p>
      </dgm:t>
    </dgm:pt>
    <dgm:pt modelId="{C156ED54-59A2-42EA-B0C6-A184BF029AF0}" type="parTrans" cxnId="{1FD2C88B-C737-438C-976E-606A22387A82}">
      <dgm:prSet/>
      <dgm:spPr/>
      <dgm:t>
        <a:bodyPr/>
        <a:lstStyle/>
        <a:p>
          <a:endParaRPr lang="en-US"/>
        </a:p>
      </dgm:t>
    </dgm:pt>
    <dgm:pt modelId="{301A05D8-860E-4E19-BD3A-AC9DE52B5857}" type="sibTrans" cxnId="{1FD2C88B-C737-438C-976E-606A22387A82}">
      <dgm:prSet/>
      <dgm:spPr/>
      <dgm:t>
        <a:bodyPr/>
        <a:lstStyle/>
        <a:p>
          <a:endParaRPr lang="en-US"/>
        </a:p>
      </dgm:t>
    </dgm:pt>
    <dgm:pt modelId="{9FE55C34-B522-4DA4-AC9F-474882753E06}" type="pres">
      <dgm:prSet presAssocID="{8531FD96-4CAF-4C7E-B92B-B89501573BFE}" presName="linear" presStyleCnt="0">
        <dgm:presLayoutVars>
          <dgm:animLvl val="lvl"/>
          <dgm:resizeHandles val="exact"/>
        </dgm:presLayoutVars>
      </dgm:prSet>
      <dgm:spPr/>
    </dgm:pt>
    <dgm:pt modelId="{6F8C5080-6C61-44CD-B1DF-9D0C5D36CEFF}" type="pres">
      <dgm:prSet presAssocID="{B88069AF-B254-434D-9B9F-BAB3E46C66C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5DA52C-70B0-4ED5-906A-34A368967326}" type="pres">
      <dgm:prSet presAssocID="{A2D075B2-99F8-43FF-9037-96E5F21CB28E}" presName="spacer" presStyleCnt="0"/>
      <dgm:spPr/>
    </dgm:pt>
    <dgm:pt modelId="{8E393F0A-52D3-4927-8A4A-7B32A6799C17}" type="pres">
      <dgm:prSet presAssocID="{7BDCD477-A815-41EE-A324-29DEFF5E08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FA8C70-C9BC-434A-AF81-F555B1E23BB6}" type="pres">
      <dgm:prSet presAssocID="{7AF59F12-8B4A-48E2-A930-B91AF497EFF9}" presName="spacer" presStyleCnt="0"/>
      <dgm:spPr/>
    </dgm:pt>
    <dgm:pt modelId="{B7858CA9-4B1B-4C92-9A2A-8224A2165CD7}" type="pres">
      <dgm:prSet presAssocID="{E62AAD72-FBAD-426B-A674-871B528A47C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9918CC9-DD58-450B-8A17-DD945B441010}" type="pres">
      <dgm:prSet presAssocID="{FACEB33E-52A3-45DB-B449-19A586E8AE8D}" presName="spacer" presStyleCnt="0"/>
      <dgm:spPr/>
    </dgm:pt>
    <dgm:pt modelId="{6D63F46D-12C9-45F7-B793-66EFAE3F4009}" type="pres">
      <dgm:prSet presAssocID="{8C19623A-F068-40AB-8C62-FF9470D325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AC63333-E1EB-4F43-8F17-8D3FD2331C84}" type="presOf" srcId="{8531FD96-4CAF-4C7E-B92B-B89501573BFE}" destId="{9FE55C34-B522-4DA4-AC9F-474882753E06}" srcOrd="0" destOrd="0" presId="urn:microsoft.com/office/officeart/2005/8/layout/vList2"/>
    <dgm:cxn modelId="{848ED23B-7B5B-4A32-82B4-A4F90E3497AB}" srcId="{8531FD96-4CAF-4C7E-B92B-B89501573BFE}" destId="{B88069AF-B254-434D-9B9F-BAB3E46C66CF}" srcOrd="0" destOrd="0" parTransId="{F53ADB76-5379-46E0-A5C0-2DD69A002B39}" sibTransId="{A2D075B2-99F8-43FF-9037-96E5F21CB28E}"/>
    <dgm:cxn modelId="{FC2D6086-201E-4B4C-840D-C332C24CAA14}" type="presOf" srcId="{8C19623A-F068-40AB-8C62-FF9470D325A7}" destId="{6D63F46D-12C9-45F7-B793-66EFAE3F4009}" srcOrd="0" destOrd="0" presId="urn:microsoft.com/office/officeart/2005/8/layout/vList2"/>
    <dgm:cxn modelId="{1FD2C88B-C737-438C-976E-606A22387A82}" srcId="{8531FD96-4CAF-4C7E-B92B-B89501573BFE}" destId="{8C19623A-F068-40AB-8C62-FF9470D325A7}" srcOrd="3" destOrd="0" parTransId="{C156ED54-59A2-42EA-B0C6-A184BF029AF0}" sibTransId="{301A05D8-860E-4E19-BD3A-AC9DE52B5857}"/>
    <dgm:cxn modelId="{B6FACE8B-E060-4DEB-A13E-093D5DAC448A}" srcId="{8531FD96-4CAF-4C7E-B92B-B89501573BFE}" destId="{7BDCD477-A815-41EE-A324-29DEFF5E087D}" srcOrd="1" destOrd="0" parTransId="{7BE9B8C5-C397-4166-9CFE-E97AD185D687}" sibTransId="{7AF59F12-8B4A-48E2-A930-B91AF497EFF9}"/>
    <dgm:cxn modelId="{A30F0DA8-E79D-4657-A79E-417D809785F1}" srcId="{8531FD96-4CAF-4C7E-B92B-B89501573BFE}" destId="{E62AAD72-FBAD-426B-A674-871B528A47C4}" srcOrd="2" destOrd="0" parTransId="{7CFE0491-4FA3-4486-82AE-CA280165A6C4}" sibTransId="{FACEB33E-52A3-45DB-B449-19A586E8AE8D}"/>
    <dgm:cxn modelId="{E4B6F6B6-89A1-437B-A0CD-A489839A8A7D}" type="presOf" srcId="{7BDCD477-A815-41EE-A324-29DEFF5E087D}" destId="{8E393F0A-52D3-4927-8A4A-7B32A6799C17}" srcOrd="0" destOrd="0" presId="urn:microsoft.com/office/officeart/2005/8/layout/vList2"/>
    <dgm:cxn modelId="{2EB87DCA-2A35-4809-B42D-A868DD5DC219}" type="presOf" srcId="{B88069AF-B254-434D-9B9F-BAB3E46C66CF}" destId="{6F8C5080-6C61-44CD-B1DF-9D0C5D36CEFF}" srcOrd="0" destOrd="0" presId="urn:microsoft.com/office/officeart/2005/8/layout/vList2"/>
    <dgm:cxn modelId="{9915DBD3-D299-47F2-84F5-6B4706F6003D}" type="presOf" srcId="{E62AAD72-FBAD-426B-A674-871B528A47C4}" destId="{B7858CA9-4B1B-4C92-9A2A-8224A2165CD7}" srcOrd="0" destOrd="0" presId="urn:microsoft.com/office/officeart/2005/8/layout/vList2"/>
    <dgm:cxn modelId="{FB8FB8BD-9CC5-4975-8DF9-B344FBB2EBCA}" type="presParOf" srcId="{9FE55C34-B522-4DA4-AC9F-474882753E06}" destId="{6F8C5080-6C61-44CD-B1DF-9D0C5D36CEFF}" srcOrd="0" destOrd="0" presId="urn:microsoft.com/office/officeart/2005/8/layout/vList2"/>
    <dgm:cxn modelId="{F6A703C5-F2E0-4C38-8FFC-589851463C4A}" type="presParOf" srcId="{9FE55C34-B522-4DA4-AC9F-474882753E06}" destId="{A65DA52C-70B0-4ED5-906A-34A368967326}" srcOrd="1" destOrd="0" presId="urn:microsoft.com/office/officeart/2005/8/layout/vList2"/>
    <dgm:cxn modelId="{A319B452-3D25-4F14-871A-E563AA517879}" type="presParOf" srcId="{9FE55C34-B522-4DA4-AC9F-474882753E06}" destId="{8E393F0A-52D3-4927-8A4A-7B32A6799C17}" srcOrd="2" destOrd="0" presId="urn:microsoft.com/office/officeart/2005/8/layout/vList2"/>
    <dgm:cxn modelId="{65BF52AB-0F09-478E-BA07-C9517C303285}" type="presParOf" srcId="{9FE55C34-B522-4DA4-AC9F-474882753E06}" destId="{E6FA8C70-C9BC-434A-AF81-F555B1E23BB6}" srcOrd="3" destOrd="0" presId="urn:microsoft.com/office/officeart/2005/8/layout/vList2"/>
    <dgm:cxn modelId="{7FA1FCDF-A2C2-4D1F-B5B2-3F80620E7BE2}" type="presParOf" srcId="{9FE55C34-B522-4DA4-AC9F-474882753E06}" destId="{B7858CA9-4B1B-4C92-9A2A-8224A2165CD7}" srcOrd="4" destOrd="0" presId="urn:microsoft.com/office/officeart/2005/8/layout/vList2"/>
    <dgm:cxn modelId="{6FE8024C-C592-4B65-961C-34B5C1EFB6C9}" type="presParOf" srcId="{9FE55C34-B522-4DA4-AC9F-474882753E06}" destId="{79918CC9-DD58-450B-8A17-DD945B441010}" srcOrd="5" destOrd="0" presId="urn:microsoft.com/office/officeart/2005/8/layout/vList2"/>
    <dgm:cxn modelId="{BAE2729E-DCFD-4FAB-9D5D-B07BA9B6530C}" type="presParOf" srcId="{9FE55C34-B522-4DA4-AC9F-474882753E06}" destId="{6D63F46D-12C9-45F7-B793-66EFAE3F400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C5080-6C61-44CD-B1DF-9D0C5D36CEFF}">
      <dsp:nvSpPr>
        <dsp:cNvPr id="0" name=""/>
        <dsp:cNvSpPr/>
      </dsp:nvSpPr>
      <dsp:spPr>
        <a:xfrm>
          <a:off x="0" y="140564"/>
          <a:ext cx="5460806" cy="50368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By:</a:t>
          </a:r>
          <a:endParaRPr lang="en-US" sz="2100" kern="1200"/>
        </a:p>
      </dsp:txBody>
      <dsp:txXfrm>
        <a:off x="24588" y="165152"/>
        <a:ext cx="5411630" cy="454509"/>
      </dsp:txXfrm>
    </dsp:sp>
    <dsp:sp modelId="{8E393F0A-52D3-4927-8A4A-7B32A6799C17}">
      <dsp:nvSpPr>
        <dsp:cNvPr id="0" name=""/>
        <dsp:cNvSpPr/>
      </dsp:nvSpPr>
      <dsp:spPr>
        <a:xfrm>
          <a:off x="0" y="704729"/>
          <a:ext cx="5460806" cy="503685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Aravilli Atchuta Ram  PES2UG21CS086</a:t>
          </a:r>
          <a:endParaRPr lang="en-US" sz="2100" kern="1200" dirty="0"/>
        </a:p>
      </dsp:txBody>
      <dsp:txXfrm>
        <a:off x="24588" y="729317"/>
        <a:ext cx="5411630" cy="454509"/>
      </dsp:txXfrm>
    </dsp:sp>
    <dsp:sp modelId="{B7858CA9-4B1B-4C92-9A2A-8224A2165CD7}">
      <dsp:nvSpPr>
        <dsp:cNvPr id="0" name=""/>
        <dsp:cNvSpPr/>
      </dsp:nvSpPr>
      <dsp:spPr>
        <a:xfrm>
          <a:off x="0" y="1268894"/>
          <a:ext cx="5460806" cy="50368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Kolisetty Venkata Aditya PES2UG21CS232  </a:t>
          </a:r>
          <a:endParaRPr lang="en-US" sz="2100" kern="1200"/>
        </a:p>
      </dsp:txBody>
      <dsp:txXfrm>
        <a:off x="24588" y="1293482"/>
        <a:ext cx="5411630" cy="454509"/>
      </dsp:txXfrm>
    </dsp:sp>
    <dsp:sp modelId="{6D63F46D-12C9-45F7-B793-66EFAE3F4009}">
      <dsp:nvSpPr>
        <dsp:cNvPr id="0" name=""/>
        <dsp:cNvSpPr/>
      </dsp:nvSpPr>
      <dsp:spPr>
        <a:xfrm>
          <a:off x="0" y="1833059"/>
          <a:ext cx="5460806" cy="503685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Mayank Kashyap  PES2UG21CS285</a:t>
          </a:r>
          <a:endParaRPr lang="en-US" sz="2100" kern="1200" dirty="0"/>
        </a:p>
      </dsp:txBody>
      <dsp:txXfrm>
        <a:off x="24588" y="1857647"/>
        <a:ext cx="5411630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" TargetMode="External"/><Relationship Id="rId2" Type="http://schemas.openxmlformats.org/officeDocument/2006/relationships/hyperlink" Target="https://projects.raspberryp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tkinter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G0fAUn2uB0" TargetMode="External"/><Relationship Id="rId2" Type="http://schemas.openxmlformats.org/officeDocument/2006/relationships/hyperlink" Target="https://engineering.fb.com/2021/09/10/security/whatsapp-e2ee-backup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A4A3098-CB90-45FC-A5AF-2D899C844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7" r="20293"/>
          <a:stretch/>
        </p:blipFill>
        <p:spPr>
          <a:xfrm>
            <a:off x="-2" y="-3"/>
            <a:ext cx="7534654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Secret Agent 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ENCRYPTION-DECRYPTION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B8F93-4BBC-4B87-A1C1-792ED90E4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0" r="12680" b="1"/>
          <a:stretch/>
        </p:blipFill>
        <p:spPr>
          <a:xfrm>
            <a:off x="7534658" y="3"/>
            <a:ext cx="4657345" cy="3496235"/>
          </a:xfrm>
          <a:prstGeom prst="rect">
            <a:avLst/>
          </a:prstGeom>
        </p:spPr>
      </p:pic>
      <p:graphicFrame>
        <p:nvGraphicFramePr>
          <p:cNvPr id="102" name="TextBox 3">
            <a:extLst>
              <a:ext uri="{FF2B5EF4-FFF2-40B4-BE49-F238E27FC236}">
                <a16:creationId xmlns:a16="http://schemas.microsoft.com/office/drawing/2014/main" id="{EE622550-D08F-4327-96F1-D099E2A62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25656"/>
              </p:ext>
            </p:extLst>
          </p:nvPr>
        </p:nvGraphicFramePr>
        <p:xfrm>
          <a:off x="6555799" y="4196080"/>
          <a:ext cx="5460806" cy="2477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58D870AA-34B9-446B-9C4C-67B2336F82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5" y="180305"/>
            <a:ext cx="2179319" cy="107156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DA5AE-2C6A-4C88-AA0D-50C93A1E9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5567" y="5138394"/>
            <a:ext cx="3629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55BED-3BC8-4038-AFD6-76D2FA2C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5" y="304786"/>
            <a:ext cx="5397387" cy="4013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CE72B-3BF5-4512-8A1F-F1B8E77DD7D9}"/>
              </a:ext>
            </a:extLst>
          </p:cNvPr>
          <p:cNvSpPr txBox="1"/>
          <p:nvPr/>
        </p:nvSpPr>
        <p:spPr>
          <a:xfrm>
            <a:off x="731520" y="4706753"/>
            <a:ext cx="3676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demo1.txt  from the files listed for the encrypted file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AA3E1-1DF2-4B8C-8E12-81C7F2C1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95" y="195633"/>
            <a:ext cx="5931205" cy="4426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697CF-C520-4574-BFDF-628BAC6B463E}"/>
              </a:ext>
            </a:extLst>
          </p:cNvPr>
          <p:cNvSpPr txBox="1"/>
          <p:nvPr/>
        </p:nvSpPr>
        <p:spPr>
          <a:xfrm>
            <a:off x="5640404" y="27480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22A28-10C4-45A4-AA04-E4E75D45C119}"/>
              </a:ext>
            </a:extLst>
          </p:cNvPr>
          <p:cNvSpPr txBox="1"/>
          <p:nvPr/>
        </p:nvSpPr>
        <p:spPr>
          <a:xfrm>
            <a:off x="6096000" y="4966636"/>
            <a:ext cx="447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1250_length.txt</a:t>
            </a:r>
          </a:p>
        </p:txBody>
      </p:sp>
      <p:pic>
        <p:nvPicPr>
          <p:cNvPr id="9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10762407" y="535806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3AD84-0E10-480A-8668-1A6F8953AA67}"/>
              </a:ext>
            </a:extLst>
          </p:cNvPr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Decrypted content is shown in a scrollable textbox.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0BB154-C99F-4D8F-B002-E399EDCF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289936"/>
            <a:ext cx="7237877" cy="4306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8A0206-7450-4620-91DE-DBA2C8F70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735" y="413053"/>
            <a:ext cx="8201276" cy="607142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</p:pic>
      <p:cxnSp>
        <p:nvCxnSpPr>
          <p:cNvPr id="6" name="Elbow Connector 5"/>
          <p:cNvCxnSpPr/>
          <p:nvPr/>
        </p:nvCxnSpPr>
        <p:spPr>
          <a:xfrm>
            <a:off x="5419725" y="3238500"/>
            <a:ext cx="1152525" cy="838200"/>
          </a:xfrm>
          <a:prstGeom prst="bent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0800000" flipV="1">
            <a:off x="8467726" y="1419225"/>
            <a:ext cx="1743075" cy="1190624"/>
          </a:xfrm>
          <a:prstGeom prst="bent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124537" y="994274"/>
            <a:ext cx="2047788" cy="53925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3129" y="771525"/>
            <a:ext cx="1526596" cy="64633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Demo.txt is selected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06050" y="1256937"/>
            <a:ext cx="1247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Generated key file is selected</a:t>
            </a:r>
            <a:endParaRPr lang="en-IN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782896" y="2857500"/>
            <a:ext cx="1636829" cy="95410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‘PES UNIVERSITY CSE MINI PROJECT’ is shown</a:t>
            </a:r>
            <a:endParaRPr lang="en-IN" sz="1400" dirty="0"/>
          </a:p>
        </p:txBody>
      </p:sp>
      <p:pic>
        <p:nvPicPr>
          <p:cNvPr id="24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10762407" y="535806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0292-BCB1-41BF-B4EB-BF3EAA75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72" y="440463"/>
            <a:ext cx="10058400" cy="1371600"/>
          </a:xfrm>
        </p:spPr>
        <p:txBody>
          <a:bodyPr/>
          <a:lstStyle/>
          <a:p>
            <a:r>
              <a:rPr lang="en-US" dirty="0"/>
              <a:t>Limitations and Improvement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914CC-F725-4356-89B9-91E8F329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72" y="1645920"/>
            <a:ext cx="10335928" cy="4306824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Key Generation: The generated keys have to be sent to the receiver from the sender only via trusted courier or by physical exchange(pen-</a:t>
            </a:r>
            <a:r>
              <a:rPr lang="en-US" sz="2400" dirty="0" err="1">
                <a:latin typeface="Arial Narrow" panose="020B0606020202030204" pitchFamily="34" charset="0"/>
              </a:rPr>
              <a:t>drive,CD</a:t>
            </a:r>
            <a:r>
              <a:rPr lang="en-US" sz="2400" dirty="0">
                <a:latin typeface="Arial Narrow" panose="020B0606020202030204" pitchFamily="34" charset="0"/>
              </a:rPr>
              <a:t> etc.) or by </a:t>
            </a:r>
            <a:r>
              <a:rPr lang="en-US" sz="2400" b="1" dirty="0">
                <a:latin typeface="Arial Narrow" panose="020B0606020202030204" pitchFamily="34" charset="0"/>
              </a:rPr>
              <a:t>encrypted</a:t>
            </a:r>
            <a:r>
              <a:rPr lang="en-US" sz="2400" dirty="0">
                <a:latin typeface="Arial Narrow" panose="020B0606020202030204" pitchFamily="34" charset="0"/>
              </a:rPr>
              <a:t> mails for security.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.File names :The file names are in plaintext { for easier access}, but file names also should be encrypted to enhance further security.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Instead of the random module of python</a:t>
            </a:r>
            <a:r>
              <a:rPr lang="en-IN" sz="2400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if we were real secret agents, then using random might be a little insecure  </a:t>
            </a:r>
            <a:r>
              <a:rPr lang="en-US" sz="2400" b="1" dirty="0" err="1">
                <a:latin typeface="Arial Narrow" panose="020B0606020202030204" pitchFamily="34" charset="0"/>
              </a:rPr>
              <a:t>os.urandom</a:t>
            </a:r>
            <a:r>
              <a:rPr lang="en-US" sz="2400" b="1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is a much more secure way of generating random numbers.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features couldn’t be implemented either due to lack of time or due to the scope of the syllabus.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wish to take these limitations into consideration and work on them to make sure the project works more efficiently in the future.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4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10762407" y="535806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D2F6-1C29-4DC1-9EB1-5CCE3B84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3ED0-C467-4D5E-B474-3B4ED9C6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helped us achieve a good understanding how different GUI with binary files used as back end storage systems are used in various end to end encrypted application like WhatsApp, Facebook etc.</a:t>
            </a:r>
          </a:p>
          <a:p>
            <a:pPr marL="800100"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impeccable need for a user-friendly interface in the current digital age.</a:t>
            </a:r>
          </a:p>
          <a:p>
            <a:pPr marL="800100"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thank PESU for the opportunity given that let us expand our knowledge on the same.</a:t>
            </a:r>
          </a:p>
          <a:p>
            <a:endParaRPr lang="en-IN" dirty="0"/>
          </a:p>
        </p:txBody>
      </p:sp>
      <p:pic>
        <p:nvPicPr>
          <p:cNvPr id="4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5285532" y="539439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Sequential Access Storage 4"/>
          <p:cNvSpPr/>
          <p:nvPr/>
        </p:nvSpPr>
        <p:spPr>
          <a:xfrm>
            <a:off x="3781425" y="4838700"/>
            <a:ext cx="1504107" cy="81915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895725" y="49625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Hastalavista</a:t>
            </a:r>
            <a:r>
              <a:rPr lang="en-IN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F178-E60D-46C3-AFC4-4981E49B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F5A7F-B86D-44F7-8C3C-C2F15B54B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32" y="1843238"/>
            <a:ext cx="10058400" cy="3849624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https://science.jrank.org/computer-science/Encryption-2.html</a:t>
            </a:r>
          </a:p>
          <a:p>
            <a:endParaRPr lang="en-US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https://en.wikibooks.org/wiki/Cryptography/One_time_pads</a:t>
            </a:r>
          </a:p>
          <a:p>
            <a:endParaRPr lang="en-IN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IN" sz="1600" dirty="0">
                <a:solidFill>
                  <a:srgbClr val="00B05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https://projects.raspberrypi.org</a:t>
            </a:r>
            <a:endParaRPr lang="en-IN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IN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IN" sz="1600" dirty="0">
                <a:solidFill>
                  <a:srgbClr val="00B05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www.geeksforgeeks.org</a:t>
            </a:r>
            <a:endParaRPr lang="en-IN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Modern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Tkinter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 for Busy Python Developers: By Mark Roseman</a:t>
            </a:r>
          </a:p>
          <a:p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https://docs.python.org/3/library/tkinter.html</a:t>
            </a:r>
            <a:endParaRPr lang="en-US" sz="1600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sz="16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04223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7D2-DAF9-455C-B7C5-1327F173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E0C7-389B-484A-BEE5-B02C5DCF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https://engineering.fb.com/2021/09/10/security/whatsapp-e2ee-backups/</a:t>
            </a:r>
            <a:endParaRPr lang="en-I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sz="2000" dirty="0">
              <a:solidFill>
                <a:srgbClr val="FF0000"/>
              </a:solidFill>
            </a:endParaRPr>
          </a:p>
          <a:p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https://www.youtube.com/watch?v=yG0fAUn2uB0</a:t>
            </a:r>
            <a:endParaRPr lang="en-I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IN" sz="2000" dirty="0"/>
              <a:t>Images from Google Images.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03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449A-1837-4026-AEFD-096D34D1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A24E-FA0C-444D-9092-9801FD31BD4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based on data protection used in various social media apps.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the user to write a plaintext message , encrypt it , save the encrypted message and decrypt it.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aided us in understanding the background and importance of data security in the today’s digital age and helped us better comprehend implementation of GUI.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Agent08 will help us understand the workings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8277225" y="5003661"/>
            <a:ext cx="1357354" cy="1452054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702010-68BC-443D-88D4-407773D9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FFB3FCD-ADAB-4198-B351-2D48D2A6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BEF17-28E8-4F55-B77E-25EC3B80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>
                <a:latin typeface="Arial Rounded MT Bold" panose="020F0704030504030204" pitchFamily="34" charset="0"/>
              </a:rPr>
              <a:t>Modules Used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8BB691-7718-4B75-B2DC-DD370B7D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4E5709-24C6-4EAA-A963-DEB13769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50C428-FB13-481F-9585-5BCCF34D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BEFF2D-6408-485D-BAD5-EFF000E2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33D95B5-8CB2-4FE0-BD4A-A8993E33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9" r="6006" b="-1"/>
          <a:stretch/>
        </p:blipFill>
        <p:spPr>
          <a:xfrm>
            <a:off x="7228702" y="621793"/>
            <a:ext cx="4342547" cy="5614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80B4C-E2F1-4C65-9C90-B57140F6648B}"/>
              </a:ext>
            </a:extLst>
          </p:cNvPr>
          <p:cNvSpPr txBox="1"/>
          <p:nvPr/>
        </p:nvSpPr>
        <p:spPr>
          <a:xfrm>
            <a:off x="7395010" y="1880378"/>
            <a:ext cx="3652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Centaur" panose="02030504050205020304" pitchFamily="18" charset="0"/>
              </a:rPr>
              <a:t>Tkinter</a:t>
            </a:r>
            <a:endParaRPr lang="en-IN" dirty="0">
              <a:latin typeface="Centaur" panose="02030504050205020304" pitchFamily="18" charset="0"/>
            </a:endParaRPr>
          </a:p>
          <a:p>
            <a:endParaRPr lang="en-IN" dirty="0">
              <a:latin typeface="Centaur" panose="020305040502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aur" panose="02030504050205020304" pitchFamily="18" charset="0"/>
              </a:rPr>
              <a:t>Message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aur" panose="02030504050205020304" pitchFamily="18" charset="0"/>
              </a:rPr>
              <a:t>Scrolled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aur" panose="02030504050205020304" pitchFamily="18" charset="0"/>
              </a:rPr>
              <a:t>File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aur" panose="02030504050205020304" pitchFamily="18" charset="0"/>
              </a:rPr>
              <a:t>Buttons &amp; Labels,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692CD0-CAC0-4FA6-9A99-948D32962201}"/>
              </a:ext>
            </a:extLst>
          </p:cNvPr>
          <p:cNvCxnSpPr>
            <a:cxnSpLocks/>
          </p:cNvCxnSpPr>
          <p:nvPr/>
        </p:nvCxnSpPr>
        <p:spPr>
          <a:xfrm>
            <a:off x="4566711" y="4640284"/>
            <a:ext cx="113833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7C02B-FE73-4704-916C-321D3F7B47FE}"/>
              </a:ext>
            </a:extLst>
          </p:cNvPr>
          <p:cNvSpPr/>
          <p:nvPr/>
        </p:nvSpPr>
        <p:spPr>
          <a:xfrm>
            <a:off x="5789666" y="4164494"/>
            <a:ext cx="1407079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22D2-7A7C-4991-89E2-2A82B8819BBC}"/>
              </a:ext>
            </a:extLst>
          </p:cNvPr>
          <p:cNvSpPr txBox="1"/>
          <p:nvPr/>
        </p:nvSpPr>
        <p:spPr>
          <a:xfrm>
            <a:off x="5899558" y="4164494"/>
            <a:ext cx="1838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Random            module  </a:t>
            </a:r>
          </a:p>
          <a:p>
            <a:r>
              <a:rPr lang="en-IN" sz="1600" b="1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   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Condensed" panose="020B0502040204020203" pitchFamily="34" charset="0"/>
              </a:rPr>
              <a:t>randint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984667" y="4875148"/>
            <a:ext cx="214506" cy="12908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Python Random Number Generator - Python Random Module - TechVidv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4597" r="4859" b="8056"/>
          <a:stretch/>
        </p:blipFill>
        <p:spPr bwMode="auto">
          <a:xfrm>
            <a:off x="776835" y="3681877"/>
            <a:ext cx="3689969" cy="2152481"/>
          </a:xfrm>
          <a:prstGeom prst="rect">
            <a:avLst/>
          </a:prstGeom>
          <a:gradFill flip="none" rotWithShape="1">
            <a:gsLst>
              <a:gs pos="21000">
                <a:schemeClr val="accent6">
                  <a:lumMod val="20000"/>
                  <a:lumOff val="80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</p:pic>
    </p:spTree>
    <p:extLst>
      <p:ext uri="{BB962C8B-B14F-4D97-AF65-F5344CB8AC3E}">
        <p14:creationId xmlns:p14="http://schemas.microsoft.com/office/powerpoint/2010/main" val="19701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4F5-CDA4-49B5-AA95-4981A4B5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of One-Time Pad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962CA-BCE7-4182-B5B8-3B6783161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226" y="737396"/>
            <a:ext cx="6767147" cy="507840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8F5B1-6AA3-47EE-8B5B-C60991F35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Symmetric key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Private key is shared between the sender and receiver.</a:t>
            </a:r>
          </a:p>
          <a:p>
            <a:endParaRPr lang="en-IN" dirty="0"/>
          </a:p>
        </p:txBody>
      </p:sp>
      <p:pic>
        <p:nvPicPr>
          <p:cNvPr id="6" name="Picture 2" descr="97,802 Secret Agent Stock Photos, Pictures &amp; Royalty-Free Images - iStock">
            <a:extLst>
              <a:ext uri="{FF2B5EF4-FFF2-40B4-BE49-F238E27FC236}">
                <a16:creationId xmlns:a16="http://schemas.microsoft.com/office/drawing/2014/main" id="{DEAC7E84-E665-4C47-9C84-1EB40047B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9074482" y="5133907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0B768F5-9185-4F6C-A7FE-002C1EDE4459}"/>
              </a:ext>
            </a:extLst>
          </p:cNvPr>
          <p:cNvSpPr/>
          <p:nvPr/>
        </p:nvSpPr>
        <p:spPr>
          <a:xfrm>
            <a:off x="9885146" y="4138863"/>
            <a:ext cx="1453416" cy="92402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84C5A-9A8B-4F55-8DE2-88C63A0F9A55}"/>
              </a:ext>
            </a:extLst>
          </p:cNvPr>
          <p:cNvSpPr txBox="1"/>
          <p:nvPr/>
        </p:nvSpPr>
        <p:spPr>
          <a:xfrm>
            <a:off x="10118354" y="4280788"/>
            <a:ext cx="96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Bodoni MT Condensed" panose="02070606080606020203" pitchFamily="18" charset="0"/>
              </a:rPr>
              <a:t>Oh! So that’s how it works</a:t>
            </a:r>
          </a:p>
        </p:txBody>
      </p:sp>
    </p:spTree>
    <p:extLst>
      <p:ext uri="{BB962C8B-B14F-4D97-AF65-F5344CB8AC3E}">
        <p14:creationId xmlns:p14="http://schemas.microsoft.com/office/powerpoint/2010/main" val="11969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438FCF-759A-4F7A-9F06-BD1392D3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881" y="237744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Keys Generation Window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8AF00-9AAD-498F-8E1B-A670D46D9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76003" y="1737482"/>
            <a:ext cx="2233357" cy="762957"/>
          </a:xfrm>
        </p:spPr>
        <p:txBody>
          <a:bodyPr vert="horz" lIns="91440" tIns="45720" rIns="91440" bIns="45720" rtlCol="0">
            <a:no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Agent specifies maximum length of message.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</a:endParaRP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Software generates the corresponding keys.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gency FB" panose="020B0503020202020204" pitchFamily="34" charset="0"/>
            </a:endParaRP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Agent saves the keys to a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DF710-3B32-4130-B428-789A3826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6" y="374904"/>
            <a:ext cx="8212114" cy="6031894"/>
          </a:xfrm>
          <a:prstGeom prst="rect">
            <a:avLst/>
          </a:prstGeom>
        </p:spPr>
      </p:pic>
      <p:pic>
        <p:nvPicPr>
          <p:cNvPr id="14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7585888" y="533896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62B062-D755-4556-A1E2-4A6D8A88F20E}"/>
              </a:ext>
            </a:extLst>
          </p:cNvPr>
          <p:cNvSpPr txBox="1"/>
          <p:nvPr/>
        </p:nvSpPr>
        <p:spPr>
          <a:xfrm>
            <a:off x="1790423" y="5358063"/>
            <a:ext cx="8075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Maximum length of message was given as 1250, and the generated keys are displayed, the file is saved as 1250_length.txt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3D6E-D328-4474-9E11-FB73D4B07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8" t="4748" r="15090" b="14599"/>
          <a:stretch/>
        </p:blipFill>
        <p:spPr>
          <a:xfrm>
            <a:off x="1276350" y="1052646"/>
            <a:ext cx="3219450" cy="3448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B9B05-A3FC-452C-A948-F28880FC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75" y="538007"/>
            <a:ext cx="6805250" cy="4686706"/>
          </a:xfrm>
          <a:prstGeom prst="rect">
            <a:avLst/>
          </a:prstGeom>
        </p:spPr>
      </p:pic>
      <p:pic>
        <p:nvPicPr>
          <p:cNvPr id="5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10762407" y="535806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7458C-CB09-4F07-A75E-1A33280E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D1E7F-1EF1-4AE8-BA17-66469AF7D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60" y="1362712"/>
            <a:ext cx="2312479" cy="433733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182880" algn="ctr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Desired text to be encrypted is entered.</a:t>
            </a:r>
          </a:p>
          <a:p>
            <a:pPr indent="-182880" algn="ctr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Encrypted data is produced in the text box.</a:t>
            </a:r>
          </a:p>
          <a:p>
            <a:pPr indent="-182880" algn="ctr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Encrypted text can be saved in a file.</a:t>
            </a:r>
          </a:p>
          <a:p>
            <a:pPr indent="-182880" algn="ctr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File can be transferred in various ways.</a:t>
            </a:r>
          </a:p>
          <a:p>
            <a:pPr indent="-182880" algn="ctr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Secret agents can then easily exchange information.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D3FED-DF45-4473-BBD9-05AAD3CE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84"/>
          <a:stretch/>
        </p:blipFill>
        <p:spPr>
          <a:xfrm>
            <a:off x="3569764" y="413053"/>
            <a:ext cx="8250380" cy="6064595"/>
          </a:xfrm>
          <a:prstGeom prst="rect">
            <a:avLst/>
          </a:prstGeom>
        </p:spPr>
      </p:pic>
      <p:pic>
        <p:nvPicPr>
          <p:cNvPr id="12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10762407" y="5358063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4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8154E7-0C73-4212-A6B8-7CD74BFCDF47}"/>
              </a:ext>
            </a:extLst>
          </p:cNvPr>
          <p:cNvSpPr txBox="1"/>
          <p:nvPr/>
        </p:nvSpPr>
        <p:spPr>
          <a:xfrm>
            <a:off x="8343849" y="706637"/>
            <a:ext cx="34073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Agent enters a message to be encrypted.</a:t>
            </a:r>
          </a:p>
          <a:p>
            <a:endParaRPr lang="en-IN" dirty="0"/>
          </a:p>
          <a:p>
            <a:r>
              <a:rPr lang="en-IN" dirty="0"/>
              <a:t>He selects the maximum length to be 1250.</a:t>
            </a:r>
          </a:p>
          <a:p>
            <a:endParaRPr lang="en-IN" dirty="0"/>
          </a:p>
          <a:p>
            <a:r>
              <a:rPr lang="en-US" dirty="0"/>
              <a:t>Software encrypts the data and the output is shown in the text box.</a:t>
            </a:r>
          </a:p>
          <a:p>
            <a:endParaRPr lang="en-US" dirty="0"/>
          </a:p>
          <a:p>
            <a:r>
              <a:rPr lang="en-US" dirty="0"/>
              <a:t>The text can be saved in the file.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F76CA-412B-4968-AF4F-03962CE2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57" y="706637"/>
            <a:ext cx="6896100" cy="5444726"/>
          </a:xfrm>
          <a:prstGeom prst="rect">
            <a:avLst/>
          </a:prstGeom>
        </p:spPr>
      </p:pic>
      <p:pic>
        <p:nvPicPr>
          <p:cNvPr id="5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10238532" y="4966149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Sequential Access Storage 9"/>
          <p:cNvSpPr/>
          <p:nvPr/>
        </p:nvSpPr>
        <p:spPr>
          <a:xfrm>
            <a:off x="8591550" y="3815013"/>
            <a:ext cx="1646982" cy="1280862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725872" y="3979174"/>
            <a:ext cx="1512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that is left now is to safely transfer my file to the gov ..……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509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F6B9-CD89-466D-B71E-A0F5A3C1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072048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Agent soon receives a message which seems to be encrypted…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He opens the decryption software.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[Note : Same keys file used for encryption must be used]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He saves the message in a file and </a:t>
            </a:r>
            <a:r>
              <a:rPr lang="en-IN" sz="2000" dirty="0" err="1"/>
              <a:t>decrpyts</a:t>
            </a:r>
            <a:r>
              <a:rPr lang="en-IN" sz="2000" dirty="0"/>
              <a:t> it.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The Decrypted content is now  visible to him.</a:t>
            </a: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7FC36-CB1C-4B50-8480-AC7DA2E3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8361"/>
            <a:ext cx="7791787" cy="6101278"/>
          </a:xfrm>
          <a:prstGeom prst="rect">
            <a:avLst/>
          </a:prstGeom>
        </p:spPr>
      </p:pic>
      <p:pic>
        <p:nvPicPr>
          <p:cNvPr id="4" name="Picture 2" descr="97,802 Secret Agent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3" t="4617" r="9576" b="8560"/>
          <a:stretch/>
        </p:blipFill>
        <p:spPr bwMode="auto">
          <a:xfrm>
            <a:off x="8802870" y="5121089"/>
            <a:ext cx="1043872" cy="1116701"/>
          </a:xfrm>
          <a:prstGeom prst="rect">
            <a:avLst/>
          </a:prstGeom>
          <a:noFill/>
          <a:effectLst>
            <a:outerShdw blurRad="190500" dist="50800" dir="1140000" sx="7000" sy="7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Sequential Access Storage 2"/>
          <p:cNvSpPr/>
          <p:nvPr/>
        </p:nvSpPr>
        <p:spPr>
          <a:xfrm flipH="1">
            <a:off x="9891687" y="4303656"/>
            <a:ext cx="1849723" cy="104775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039181" y="4476786"/>
            <a:ext cx="155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Hmm, </a:t>
            </a:r>
            <a:r>
              <a:rPr lang="en-US"/>
              <a:t>I see. </a:t>
            </a:r>
            <a:r>
              <a:rPr lang="en-US" dirty="0"/>
              <a:t>on to work!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{3F7A6BCA-1E2E-4DE7-A9CB-78B6202F562B}tf56219246_win32</Template>
  <TotalTime>261</TotalTime>
  <Words>719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Agency FB</vt:lpstr>
      <vt:lpstr>Arial</vt:lpstr>
      <vt:lpstr>Arial Narrow</vt:lpstr>
      <vt:lpstr>Arial Rounded MT Bold</vt:lpstr>
      <vt:lpstr>Avenir Next LT Pro</vt:lpstr>
      <vt:lpstr>Avenir Next LT Pro Light</vt:lpstr>
      <vt:lpstr>Bahnschrift Light</vt:lpstr>
      <vt:lpstr>Bahnschrift SemiCondensed</vt:lpstr>
      <vt:lpstr>Bodoni MT Condensed</vt:lpstr>
      <vt:lpstr>Centaur</vt:lpstr>
      <vt:lpstr>Garamond</vt:lpstr>
      <vt:lpstr>Times New Roman</vt:lpstr>
      <vt:lpstr>SavonVTI</vt:lpstr>
      <vt:lpstr>Secret Agent CHat</vt:lpstr>
      <vt:lpstr>Objective</vt:lpstr>
      <vt:lpstr>Modules Used</vt:lpstr>
      <vt:lpstr>Working of One-Time Pad Algorithm</vt:lpstr>
      <vt:lpstr>Keys Generation Window</vt:lpstr>
      <vt:lpstr>PowerPoint Presentation</vt:lpstr>
      <vt:lpstr> </vt:lpstr>
      <vt:lpstr>PowerPoint Presentation</vt:lpstr>
      <vt:lpstr>Agent soon receives a message which seems to be encrypted…  He opens the decryption software.  [Note : Same keys file used for encryption must be used]  He saves the message in a file and decrpyts it.  The Decrypted content is now  visible to him.     </vt:lpstr>
      <vt:lpstr>PowerPoint Presentation</vt:lpstr>
      <vt:lpstr>PowerPoint Presentation</vt:lpstr>
      <vt:lpstr>Limitations and Improvement</vt:lpstr>
      <vt:lpstr>Conclusion 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Secret Agent CHat</dc:title>
  <dc:creator>Atchuta Ram Aravilli</dc:creator>
  <cp:lastModifiedBy>Atchuta Ram Aravilli</cp:lastModifiedBy>
  <cp:revision>51</cp:revision>
  <dcterms:created xsi:type="dcterms:W3CDTF">2022-03-02T13:38:08Z</dcterms:created>
  <dcterms:modified xsi:type="dcterms:W3CDTF">2022-03-16T03:26:30Z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